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0" r:id="rId2"/>
    <p:sldId id="259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25" d="100"/>
          <a:sy n="125" d="100"/>
        </p:scale>
        <p:origin x="-14" y="2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AB232-1DF9-4D27-A56C-7C1ACC4D41F4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56E11-D9E7-469D-A19F-0F763999605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7907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5106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754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900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523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4124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044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9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222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487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93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33539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E34E88-15D0-4306-A3D3-4CF56AEEB718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2CC15-8A49-485D-A259-691E297FCEF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3494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angwoo@jangwoo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angwoo@jangwoo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angwoo@jangwoo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4167188" y="642938"/>
            <a:ext cx="3857625" cy="41686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506" dirty="0">
              <a:latin typeface="+mn-ea"/>
            </a:endParaRPr>
          </a:p>
        </p:txBody>
      </p:sp>
      <p:sp>
        <p:nvSpPr>
          <p:cNvPr id="14" name="부제목 2"/>
          <p:cNvSpPr txBox="1">
            <a:spLocks/>
          </p:cNvSpPr>
          <p:nvPr/>
        </p:nvSpPr>
        <p:spPr>
          <a:xfrm>
            <a:off x="4167188" y="737455"/>
            <a:ext cx="3746622" cy="162658"/>
          </a:xfrm>
          <a:prstGeom prst="rect">
            <a:avLst/>
          </a:prstGeom>
          <a:solidFill>
            <a:schemeClr val="bg1"/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169" b="1" dirty="0">
              <a:latin typeface="+mn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167188" y="737455"/>
            <a:ext cx="2429974" cy="161558"/>
          </a:xfrm>
          <a:solidFill>
            <a:schemeClr val="accent1">
              <a:lumMod val="75000"/>
            </a:schemeClr>
          </a:solidFill>
        </p:spPr>
        <p:txBody>
          <a:bodyPr rtlCol="0" anchor="ctr">
            <a:noAutofit/>
          </a:bodyPr>
          <a:lstStyle/>
          <a:p>
            <a:pPr algn="l">
              <a:defRPr/>
            </a:pPr>
            <a:r>
              <a:rPr lang="ko-KR" altLang="en-US" sz="619" dirty="0">
                <a:solidFill>
                  <a:schemeClr val="bg1"/>
                </a:solidFill>
                <a:latin typeface="맑은 고딕" panose="020B0503020000020004" pitchFamily="50" charset="-127"/>
              </a:rPr>
              <a:t>견적 요청서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33418" y="756139"/>
            <a:ext cx="1354015" cy="1615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32925">
              <a:defRPr/>
            </a:pPr>
            <a:r>
              <a:rPr lang="en-US" altLang="ko-KR" sz="450" b="1" dirty="0">
                <a:latin typeface="+mn-ea"/>
              </a:rPr>
              <a:t>  </a:t>
            </a:r>
            <a:r>
              <a:rPr lang="ko-KR" altLang="en-US" sz="450" b="1" dirty="0">
                <a:latin typeface="+mn-ea"/>
              </a:rPr>
              <a:t>년             월            일</a:t>
            </a:r>
            <a:endParaRPr lang="ko-KR" altLang="en-US" sz="450" dirty="0"/>
          </a:p>
        </p:txBody>
      </p:sp>
      <p:sp>
        <p:nvSpPr>
          <p:cNvPr id="21" name="TextBox 20"/>
          <p:cNvSpPr txBox="1"/>
          <p:nvPr/>
        </p:nvSpPr>
        <p:spPr>
          <a:xfrm>
            <a:off x="4274894" y="5188561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본사</a:t>
            </a:r>
            <a:endParaRPr lang="ko-KR" altLang="en-US" sz="591" dirty="0"/>
          </a:p>
        </p:txBody>
      </p:sp>
      <p:sp>
        <p:nvSpPr>
          <p:cNvPr id="22" name="TextBox 21"/>
          <p:cNvSpPr txBox="1"/>
          <p:nvPr/>
        </p:nvSpPr>
        <p:spPr>
          <a:xfrm>
            <a:off x="4281488" y="5299563"/>
            <a:ext cx="1423254" cy="4815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506" dirty="0">
                <a:latin typeface="+mn-ea"/>
              </a:rPr>
              <a:t>주소</a:t>
            </a:r>
            <a:r>
              <a:rPr lang="en-US" altLang="ko-KR" sz="506" dirty="0">
                <a:latin typeface="+mn-ea"/>
              </a:rPr>
              <a:t>. </a:t>
            </a:r>
            <a:r>
              <a:rPr lang="ko-KR" altLang="en-US" sz="506" dirty="0">
                <a:latin typeface="+mn-ea"/>
              </a:rPr>
              <a:t>부산광역시 기장군 정관면 예림</a:t>
            </a:r>
            <a:r>
              <a:rPr lang="en-US" altLang="ko-KR" sz="506" dirty="0">
                <a:latin typeface="+mn-ea"/>
              </a:rPr>
              <a:t>2</a:t>
            </a:r>
            <a:r>
              <a:rPr lang="ko-KR" altLang="en-US" sz="506" dirty="0">
                <a:latin typeface="+mn-ea"/>
              </a:rPr>
              <a:t>길 </a:t>
            </a:r>
            <a:r>
              <a:rPr lang="en-US" altLang="ko-KR" sz="506" dirty="0">
                <a:latin typeface="+mn-ea"/>
              </a:rPr>
              <a:t>36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051-727-7171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051-728-3048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0389" y="5686426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619" b="1" dirty="0">
                <a:latin typeface="+mn-ea"/>
              </a:rPr>
              <a:t>Head Office</a:t>
            </a:r>
            <a:endParaRPr lang="ko-KR" altLang="en-US" sz="591" dirty="0"/>
          </a:p>
        </p:txBody>
      </p:sp>
      <p:sp>
        <p:nvSpPr>
          <p:cNvPr id="24" name="TextBox 23"/>
          <p:cNvSpPr txBox="1"/>
          <p:nvPr/>
        </p:nvSpPr>
        <p:spPr>
          <a:xfrm>
            <a:off x="4282587" y="5790834"/>
            <a:ext cx="1826602" cy="5593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506" dirty="0">
                <a:latin typeface="+mn-ea"/>
              </a:rPr>
              <a:t>36, Yerim 2-gil, Jeonggwan-eup, Gijang-gun, Busan, Korea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+82-051-727-7171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+82-051-728-3048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  <a:p>
            <a:pPr defTabSz="632925">
              <a:defRPr/>
            </a:pPr>
            <a:endParaRPr lang="ko-KR" altLang="en-US" sz="506" dirty="0">
              <a:latin typeface="+mn-ea"/>
            </a:endParaRPr>
          </a:p>
        </p:txBody>
      </p:sp>
      <p:sp>
        <p:nvSpPr>
          <p:cNvPr id="17" name="부제목 2"/>
          <p:cNvSpPr txBox="1">
            <a:spLocks/>
          </p:cNvSpPr>
          <p:nvPr/>
        </p:nvSpPr>
        <p:spPr>
          <a:xfrm>
            <a:off x="4270497" y="900113"/>
            <a:ext cx="3644412" cy="3793881"/>
          </a:xfrm>
          <a:prstGeom prst="rect">
            <a:avLst/>
          </a:prstGeom>
          <a:solidFill>
            <a:schemeClr val="bg1"/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169" b="1" dirty="0">
              <a:latin typeface="+mn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061469"/>
              </p:ext>
            </p:extLst>
          </p:nvPr>
        </p:nvGraphicFramePr>
        <p:xfrm>
          <a:off x="4347430" y="968253"/>
          <a:ext cx="3493975" cy="244180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24134"/>
                <a:gridCol w="636028"/>
                <a:gridCol w="310023"/>
                <a:gridCol w="415766"/>
                <a:gridCol w="381476"/>
                <a:gridCol w="170378"/>
                <a:gridCol w="264954"/>
                <a:gridCol w="155188"/>
                <a:gridCol w="318014"/>
                <a:gridCol w="318014"/>
              </a:tblGrid>
              <a:tr h="10908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견적 분야              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　  건조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냉각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증발 농축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반응</a:t>
                      </a:r>
                      <a:r>
                        <a:rPr lang="en-US" altLang="ko-KR" sz="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소성</a:t>
                      </a:r>
                      <a:r>
                        <a:rPr lang="en-US" altLang="ko-KR" sz="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혼합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혼련              탈수         이송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저장</a:t>
                      </a: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indent="0" algn="l" defTabSz="6858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  신규프로세스 개발               수리 및 유지보수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      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375">
                <a:tc>
                  <a:txBody>
                    <a:bodyPr/>
                    <a:lstStyle/>
                    <a:p>
                      <a:pPr marL="0" marR="0" indent="0" algn="l" defTabSz="6858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견적사항</a:t>
                      </a:r>
                      <a:endParaRPr lang="ko-KR" altLang="en-US" sz="5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en-US" altLang="ko-KR" sz="5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  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015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302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867">
                <a:tc gridSpan="10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건조기 견적 시 조건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기종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6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원료조성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품명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경화온도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원료색상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원료상태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함수율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WB% (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WB% (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제품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   용매명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baseline="0" dirty="0" smtClean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고형분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허용온도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입도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</a:t>
                      </a:r>
                      <a:r>
                        <a:rPr lang="ko-KR" altLang="en-US" sz="500" u="none" strike="noStrike" baseline="0" dirty="0" smtClean="0">
                          <a:effectLst/>
                          <a:latin typeface="+mn-ea"/>
                          <a:ea typeface="+mn-ea"/>
                        </a:rPr>
                        <a:t>겉보기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비중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</a:tr>
              <a:tr h="1090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고형분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비열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진비중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 </a:t>
                      </a:r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PH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원료흡습성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열원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전압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v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Hz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원료위험성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독성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폭발성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발화성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그외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원료부착성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353"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</a:tr>
              <a:tr h="2320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문의 회사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부서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담당자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94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주소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TEL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451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5699246" y="4529138"/>
            <a:ext cx="916599" cy="187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장우기계 주식회사 </a:t>
            </a:r>
            <a:endParaRPr lang="ko-KR" altLang="en-US" sz="591" dirty="0"/>
          </a:p>
        </p:txBody>
      </p:sp>
      <p:pic>
        <p:nvPicPr>
          <p:cNvPr id="117900" name="_x352420888" descr="EMB00000b2839b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0986" y="4815987"/>
            <a:ext cx="1074860" cy="34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6148754" y="5188561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환경영업그룹</a:t>
            </a:r>
            <a:endParaRPr lang="ko-KR" altLang="en-US" sz="591" dirty="0"/>
          </a:p>
        </p:txBody>
      </p:sp>
      <p:sp>
        <p:nvSpPr>
          <p:cNvPr id="19" name="TextBox 18"/>
          <p:cNvSpPr txBox="1"/>
          <p:nvPr/>
        </p:nvSpPr>
        <p:spPr>
          <a:xfrm>
            <a:off x="6156448" y="5299563"/>
            <a:ext cx="1958852" cy="403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32925">
              <a:defRPr/>
            </a:pPr>
            <a:r>
              <a:rPr lang="ko-KR" altLang="en-US" sz="506" dirty="0">
                <a:latin typeface="+mn-ea"/>
              </a:rPr>
              <a:t>주소</a:t>
            </a:r>
            <a:r>
              <a:rPr lang="en-US" altLang="ko-KR" sz="506" dirty="0">
                <a:latin typeface="+mn-ea"/>
              </a:rPr>
              <a:t>. </a:t>
            </a:r>
            <a:r>
              <a:rPr lang="ko-KR" altLang="en-US" sz="506" dirty="0">
                <a:latin typeface="+mn-ea"/>
              </a:rPr>
              <a:t>서울특별시 구로구 경인로 </a:t>
            </a:r>
            <a:r>
              <a:rPr lang="en-US" altLang="ko-KR" sz="506" dirty="0">
                <a:latin typeface="+mn-ea"/>
              </a:rPr>
              <a:t>579 </a:t>
            </a:r>
            <a:r>
              <a:rPr lang="ko-KR" altLang="en-US" sz="506" dirty="0" smtClean="0">
                <a:latin typeface="+mn-ea"/>
              </a:rPr>
              <a:t>안성</a:t>
            </a:r>
            <a:r>
              <a:rPr lang="ko-KR" altLang="en-US" sz="506" dirty="0" smtClean="0">
                <a:latin typeface="+mn-ea"/>
              </a:rPr>
              <a:t>빌</a:t>
            </a:r>
            <a:r>
              <a:rPr lang="ko-KR" altLang="en-US" sz="506" dirty="0">
                <a:latin typeface="+mn-ea"/>
              </a:rPr>
              <a:t>딩</a:t>
            </a:r>
            <a:r>
              <a:rPr lang="ko-KR" altLang="en-US" sz="506" dirty="0" smtClean="0">
                <a:latin typeface="+mn-ea"/>
              </a:rPr>
              <a:t> </a:t>
            </a:r>
            <a:r>
              <a:rPr lang="en-US" altLang="ko-KR" sz="506" dirty="0" smtClean="0">
                <a:latin typeface="+mn-ea"/>
              </a:rPr>
              <a:t>A</a:t>
            </a:r>
            <a:r>
              <a:rPr lang="ko-KR" altLang="en-US" sz="506" dirty="0" smtClean="0">
                <a:latin typeface="+mn-ea"/>
              </a:rPr>
              <a:t>동 </a:t>
            </a:r>
            <a:r>
              <a:rPr lang="en-US" altLang="ko-KR" sz="506" dirty="0" smtClean="0">
                <a:latin typeface="+mn-ea"/>
              </a:rPr>
              <a:t>412</a:t>
            </a:r>
            <a:r>
              <a:rPr lang="ko-KR" altLang="en-US" sz="506" dirty="0" smtClean="0">
                <a:latin typeface="+mn-ea"/>
              </a:rPr>
              <a:t>호</a:t>
            </a:r>
            <a:endParaRPr lang="en-US" altLang="ko-KR" sz="506" dirty="0">
              <a:latin typeface="+mn-ea"/>
            </a:endParaRP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02-2678-3840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02-2678-3841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55348" y="5686426"/>
            <a:ext cx="147161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619" b="1" dirty="0">
                <a:latin typeface="+mn-ea"/>
              </a:rPr>
              <a:t>Environment Sales Group Office</a:t>
            </a:r>
            <a:endParaRPr lang="ko-KR" altLang="en-US" sz="591" dirty="0"/>
          </a:p>
        </p:txBody>
      </p:sp>
      <p:sp>
        <p:nvSpPr>
          <p:cNvPr id="25" name="TextBox 24"/>
          <p:cNvSpPr txBox="1"/>
          <p:nvPr/>
        </p:nvSpPr>
        <p:spPr>
          <a:xfrm>
            <a:off x="6157546" y="5790834"/>
            <a:ext cx="1826602" cy="403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506" dirty="0">
                <a:latin typeface="+mn-ea"/>
              </a:rPr>
              <a:t>#</a:t>
            </a:r>
            <a:r>
              <a:rPr lang="en-US" altLang="ko-KR" sz="506" dirty="0" smtClean="0">
                <a:latin typeface="+mn-ea"/>
              </a:rPr>
              <a:t>412, </a:t>
            </a:r>
            <a:r>
              <a:rPr lang="en-US" altLang="ko-KR" sz="506" dirty="0">
                <a:latin typeface="+mn-ea"/>
              </a:rPr>
              <a:t>579, Gyeongin-ro, Guro-gu, Seoul, Korea 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02-2678-3840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02-2678-3841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32421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4167188" y="642938"/>
            <a:ext cx="3857625" cy="41686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506" dirty="0">
              <a:latin typeface="+mn-ea"/>
            </a:endParaRPr>
          </a:p>
        </p:txBody>
      </p:sp>
      <p:sp>
        <p:nvSpPr>
          <p:cNvPr id="14" name="부제목 2"/>
          <p:cNvSpPr txBox="1">
            <a:spLocks/>
          </p:cNvSpPr>
          <p:nvPr/>
        </p:nvSpPr>
        <p:spPr>
          <a:xfrm>
            <a:off x="4167188" y="737455"/>
            <a:ext cx="3746622" cy="162658"/>
          </a:xfrm>
          <a:prstGeom prst="rect">
            <a:avLst/>
          </a:prstGeom>
          <a:solidFill>
            <a:schemeClr val="bg1"/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169" b="1" dirty="0">
              <a:latin typeface="+mn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167188" y="737455"/>
            <a:ext cx="2429974" cy="161558"/>
          </a:xfrm>
          <a:solidFill>
            <a:schemeClr val="accent1">
              <a:lumMod val="75000"/>
            </a:schemeClr>
          </a:solidFill>
        </p:spPr>
        <p:txBody>
          <a:bodyPr rtlCol="0" anchor="ctr">
            <a:noAutofit/>
          </a:bodyPr>
          <a:lstStyle/>
          <a:p>
            <a:pPr algn="l">
              <a:defRPr/>
            </a:pPr>
            <a:r>
              <a:rPr lang="ko-KR" altLang="en-US" sz="619" dirty="0">
                <a:solidFill>
                  <a:schemeClr val="bg1"/>
                </a:solidFill>
                <a:latin typeface="맑은 고딕" panose="020B0503020000020004" pitchFamily="50" charset="-127"/>
              </a:rPr>
              <a:t>기술 문의 요청서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33418" y="756139"/>
            <a:ext cx="1354015" cy="1615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32925">
              <a:defRPr/>
            </a:pPr>
            <a:r>
              <a:rPr lang="en-US" altLang="ko-KR" sz="450" b="1" dirty="0">
                <a:latin typeface="+mn-ea"/>
              </a:rPr>
              <a:t>  </a:t>
            </a:r>
            <a:r>
              <a:rPr lang="ko-KR" altLang="en-US" sz="450" b="1" dirty="0">
                <a:latin typeface="+mn-ea"/>
              </a:rPr>
              <a:t>년             월            일</a:t>
            </a:r>
            <a:endParaRPr lang="ko-KR" altLang="en-US" sz="450" dirty="0"/>
          </a:p>
        </p:txBody>
      </p:sp>
      <p:sp>
        <p:nvSpPr>
          <p:cNvPr id="21" name="TextBox 20"/>
          <p:cNvSpPr txBox="1"/>
          <p:nvPr/>
        </p:nvSpPr>
        <p:spPr>
          <a:xfrm>
            <a:off x="4274894" y="5188561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본사</a:t>
            </a:r>
            <a:endParaRPr lang="ko-KR" altLang="en-US" sz="591" dirty="0"/>
          </a:p>
        </p:txBody>
      </p:sp>
      <p:sp>
        <p:nvSpPr>
          <p:cNvPr id="22" name="TextBox 21"/>
          <p:cNvSpPr txBox="1"/>
          <p:nvPr/>
        </p:nvSpPr>
        <p:spPr>
          <a:xfrm>
            <a:off x="4281488" y="5299563"/>
            <a:ext cx="1423254" cy="4815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506" dirty="0">
                <a:latin typeface="+mn-ea"/>
              </a:rPr>
              <a:t>주소</a:t>
            </a:r>
            <a:r>
              <a:rPr lang="en-US" altLang="ko-KR" sz="506" dirty="0">
                <a:latin typeface="+mn-ea"/>
              </a:rPr>
              <a:t>. </a:t>
            </a:r>
            <a:r>
              <a:rPr lang="ko-KR" altLang="en-US" sz="506" dirty="0">
                <a:latin typeface="+mn-ea"/>
              </a:rPr>
              <a:t>부산광역시 기장군 정관면 예림</a:t>
            </a:r>
            <a:r>
              <a:rPr lang="en-US" altLang="ko-KR" sz="506" dirty="0">
                <a:latin typeface="+mn-ea"/>
              </a:rPr>
              <a:t>2</a:t>
            </a:r>
            <a:r>
              <a:rPr lang="ko-KR" altLang="en-US" sz="506" dirty="0">
                <a:latin typeface="+mn-ea"/>
              </a:rPr>
              <a:t>길 </a:t>
            </a:r>
            <a:r>
              <a:rPr lang="en-US" altLang="ko-KR" sz="506" dirty="0">
                <a:latin typeface="+mn-ea"/>
              </a:rPr>
              <a:t>36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051-727-7171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051-728-3048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0389" y="5686426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619" b="1" dirty="0">
                <a:latin typeface="+mn-ea"/>
              </a:rPr>
              <a:t>Head Office</a:t>
            </a:r>
            <a:endParaRPr lang="ko-KR" altLang="en-US" sz="591" dirty="0"/>
          </a:p>
        </p:txBody>
      </p:sp>
      <p:sp>
        <p:nvSpPr>
          <p:cNvPr id="24" name="TextBox 23"/>
          <p:cNvSpPr txBox="1"/>
          <p:nvPr/>
        </p:nvSpPr>
        <p:spPr>
          <a:xfrm>
            <a:off x="4282587" y="5790834"/>
            <a:ext cx="1826602" cy="5593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506" dirty="0">
                <a:latin typeface="+mn-ea"/>
              </a:rPr>
              <a:t>36, Yerim 2-gil, Jeonggwan-eup, Gijang-gun, Busan, Korea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+82-051-727-7171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+82-051-728-3048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  <a:p>
            <a:pPr defTabSz="632925">
              <a:defRPr/>
            </a:pPr>
            <a:endParaRPr lang="ko-KR" altLang="en-US" sz="506" dirty="0">
              <a:latin typeface="+mn-ea"/>
            </a:endParaRPr>
          </a:p>
        </p:txBody>
      </p:sp>
      <p:sp>
        <p:nvSpPr>
          <p:cNvPr id="17" name="부제목 2"/>
          <p:cNvSpPr txBox="1">
            <a:spLocks/>
          </p:cNvSpPr>
          <p:nvPr/>
        </p:nvSpPr>
        <p:spPr>
          <a:xfrm>
            <a:off x="4270497" y="900113"/>
            <a:ext cx="3644412" cy="3793881"/>
          </a:xfrm>
          <a:prstGeom prst="rect">
            <a:avLst/>
          </a:prstGeom>
          <a:solidFill>
            <a:schemeClr val="bg1"/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169" b="1" dirty="0">
              <a:latin typeface="+mn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462103"/>
              </p:ext>
            </p:extLst>
          </p:nvPr>
        </p:nvGraphicFramePr>
        <p:xfrm>
          <a:off x="4347430" y="968253"/>
          <a:ext cx="3493975" cy="244180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24134"/>
                <a:gridCol w="636028"/>
                <a:gridCol w="310023"/>
                <a:gridCol w="415766"/>
                <a:gridCol w="381476"/>
                <a:gridCol w="170378"/>
                <a:gridCol w="264954"/>
                <a:gridCol w="155188"/>
                <a:gridCol w="318014"/>
                <a:gridCol w="318014"/>
              </a:tblGrid>
              <a:tr h="10908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기술 문의 분야              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　  건조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냉각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증발 농축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반응</a:t>
                      </a:r>
                      <a:r>
                        <a:rPr lang="en-US" altLang="ko-KR" sz="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소성</a:t>
                      </a:r>
                      <a:r>
                        <a:rPr lang="en-US" altLang="ko-KR" sz="5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혼합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혼련              탈수         이송 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저장</a:t>
                      </a: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indent="0" algn="l" defTabSz="6858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  신규프로세스 개발               수리 및 유지보수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      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6858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3375">
                <a:tc>
                  <a:txBody>
                    <a:bodyPr/>
                    <a:lstStyle/>
                    <a:p>
                      <a:pPr marL="0" marR="0" indent="0" algn="l" defTabSz="685800" rtl="0" eaLnBrk="1" fontAlgn="b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문의사항</a:t>
                      </a:r>
                      <a:endParaRPr lang="ko-KR" altLang="en-US" sz="5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9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015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0302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1867">
                <a:tc gridSpan="10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건조 문의 시 조건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기종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800" dirty="0"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6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원료조성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품명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경화온도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원료색상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6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원료상태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함수율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WB% (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WB% (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제품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   용매명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baseline="0" dirty="0" smtClean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고형분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허용온도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입도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</a:t>
                      </a:r>
                      <a:r>
                        <a:rPr lang="ko-KR" altLang="en-US" sz="500" u="none" strike="noStrike" baseline="0" dirty="0" smtClean="0">
                          <a:effectLst/>
                          <a:latin typeface="+mn-ea"/>
                          <a:ea typeface="+mn-ea"/>
                        </a:rPr>
                        <a:t>겉보기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비중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</a:tr>
              <a:tr h="1090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고형분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비열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진비중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 </a:t>
                      </a:r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PH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원료흡습성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열원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전압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v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Hz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원료위험성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독성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폭발성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발화성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그외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원료부착성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2353"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</a:tr>
              <a:tr h="232050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문의 회사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부서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담당자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94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주소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TEL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451">
                <a:tc gridSpan="10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5699246" y="4529138"/>
            <a:ext cx="916599" cy="187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장우기계 주식회사 </a:t>
            </a:r>
            <a:endParaRPr lang="ko-KR" altLang="en-US" sz="591" dirty="0"/>
          </a:p>
        </p:txBody>
      </p:sp>
      <p:pic>
        <p:nvPicPr>
          <p:cNvPr id="116876" name="_x352420888" descr="EMB00000b2839b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0986" y="4815987"/>
            <a:ext cx="1074860" cy="34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Box 17"/>
          <p:cNvSpPr txBox="1"/>
          <p:nvPr/>
        </p:nvSpPr>
        <p:spPr>
          <a:xfrm>
            <a:off x="6148754" y="5188561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환경영업그룹</a:t>
            </a:r>
            <a:endParaRPr lang="ko-KR" altLang="en-US" sz="591" dirty="0"/>
          </a:p>
        </p:txBody>
      </p:sp>
      <p:sp>
        <p:nvSpPr>
          <p:cNvPr id="19" name="TextBox 18"/>
          <p:cNvSpPr txBox="1"/>
          <p:nvPr/>
        </p:nvSpPr>
        <p:spPr>
          <a:xfrm>
            <a:off x="6156448" y="5299563"/>
            <a:ext cx="1958852" cy="403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32925">
              <a:defRPr/>
            </a:pPr>
            <a:r>
              <a:rPr lang="ko-KR" altLang="en-US" sz="506" dirty="0">
                <a:latin typeface="+mn-ea"/>
              </a:rPr>
              <a:t>주소</a:t>
            </a:r>
            <a:r>
              <a:rPr lang="en-US" altLang="ko-KR" sz="506" dirty="0">
                <a:latin typeface="+mn-ea"/>
              </a:rPr>
              <a:t>. </a:t>
            </a:r>
            <a:r>
              <a:rPr lang="ko-KR" altLang="en-US" sz="506" dirty="0">
                <a:latin typeface="+mn-ea"/>
              </a:rPr>
              <a:t>서울특별시 구로구 경인로 </a:t>
            </a:r>
            <a:r>
              <a:rPr lang="en-US" altLang="ko-KR" sz="506" dirty="0">
                <a:latin typeface="+mn-ea"/>
              </a:rPr>
              <a:t>579 </a:t>
            </a:r>
            <a:r>
              <a:rPr lang="ko-KR" altLang="en-US" sz="506" dirty="0" smtClean="0">
                <a:latin typeface="+mn-ea"/>
              </a:rPr>
              <a:t>안성</a:t>
            </a:r>
            <a:r>
              <a:rPr lang="ko-KR" altLang="en-US" sz="506" dirty="0" smtClean="0">
                <a:latin typeface="+mn-ea"/>
              </a:rPr>
              <a:t>빌</a:t>
            </a:r>
            <a:r>
              <a:rPr lang="ko-KR" altLang="en-US" sz="506" dirty="0">
                <a:latin typeface="+mn-ea"/>
              </a:rPr>
              <a:t>딩</a:t>
            </a:r>
            <a:r>
              <a:rPr lang="ko-KR" altLang="en-US" sz="506" dirty="0" smtClean="0">
                <a:latin typeface="+mn-ea"/>
              </a:rPr>
              <a:t> </a:t>
            </a:r>
            <a:r>
              <a:rPr lang="en-US" altLang="ko-KR" sz="506" dirty="0" smtClean="0">
                <a:latin typeface="+mn-ea"/>
              </a:rPr>
              <a:t>A</a:t>
            </a:r>
            <a:r>
              <a:rPr lang="ko-KR" altLang="en-US" sz="506" dirty="0" smtClean="0">
                <a:latin typeface="+mn-ea"/>
              </a:rPr>
              <a:t>동 </a:t>
            </a:r>
            <a:r>
              <a:rPr lang="en-US" altLang="ko-KR" sz="506" dirty="0" smtClean="0">
                <a:latin typeface="+mn-ea"/>
              </a:rPr>
              <a:t>412</a:t>
            </a:r>
            <a:r>
              <a:rPr lang="ko-KR" altLang="en-US" sz="506" dirty="0" smtClean="0">
                <a:latin typeface="+mn-ea"/>
              </a:rPr>
              <a:t>호</a:t>
            </a:r>
            <a:endParaRPr lang="en-US" altLang="ko-KR" sz="506" dirty="0">
              <a:latin typeface="+mn-ea"/>
            </a:endParaRP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02-2678-3840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02-2678-3841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55348" y="5686426"/>
            <a:ext cx="147161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619" b="1" dirty="0">
                <a:latin typeface="+mn-ea"/>
              </a:rPr>
              <a:t>Environment Sales Group Office</a:t>
            </a:r>
            <a:endParaRPr lang="ko-KR" altLang="en-US" sz="591" dirty="0"/>
          </a:p>
        </p:txBody>
      </p:sp>
      <p:sp>
        <p:nvSpPr>
          <p:cNvPr id="25" name="TextBox 24"/>
          <p:cNvSpPr txBox="1"/>
          <p:nvPr/>
        </p:nvSpPr>
        <p:spPr>
          <a:xfrm>
            <a:off x="6157546" y="5790834"/>
            <a:ext cx="1826602" cy="403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506" dirty="0">
                <a:latin typeface="+mn-ea"/>
              </a:rPr>
              <a:t>#</a:t>
            </a:r>
            <a:r>
              <a:rPr lang="en-US" altLang="ko-KR" sz="506" dirty="0" smtClean="0">
                <a:latin typeface="+mn-ea"/>
              </a:rPr>
              <a:t>412, </a:t>
            </a:r>
            <a:r>
              <a:rPr lang="en-US" altLang="ko-KR" sz="506" dirty="0">
                <a:latin typeface="+mn-ea"/>
              </a:rPr>
              <a:t>579, Gyeongin-ro, Guro-gu, Seoul, Korea 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02-2678-3840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02-2678-3841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47581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부제목 2"/>
          <p:cNvSpPr txBox="1">
            <a:spLocks/>
          </p:cNvSpPr>
          <p:nvPr/>
        </p:nvSpPr>
        <p:spPr>
          <a:xfrm>
            <a:off x="4167188" y="642938"/>
            <a:ext cx="3857625" cy="41686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506" dirty="0">
              <a:latin typeface="+mn-ea"/>
            </a:endParaRPr>
          </a:p>
        </p:txBody>
      </p:sp>
      <p:sp>
        <p:nvSpPr>
          <p:cNvPr id="14" name="부제목 2"/>
          <p:cNvSpPr txBox="1">
            <a:spLocks/>
          </p:cNvSpPr>
          <p:nvPr/>
        </p:nvSpPr>
        <p:spPr>
          <a:xfrm>
            <a:off x="4167188" y="737455"/>
            <a:ext cx="3746622" cy="162658"/>
          </a:xfrm>
          <a:prstGeom prst="rect">
            <a:avLst/>
          </a:prstGeom>
          <a:solidFill>
            <a:schemeClr val="bg1"/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169" b="1" dirty="0">
              <a:latin typeface="+mn-ea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167188" y="737455"/>
            <a:ext cx="2429974" cy="161558"/>
          </a:xfrm>
          <a:solidFill>
            <a:schemeClr val="accent1">
              <a:lumMod val="75000"/>
            </a:schemeClr>
          </a:solidFill>
        </p:spPr>
        <p:txBody>
          <a:bodyPr rtlCol="0" anchor="ctr">
            <a:noAutofit/>
          </a:bodyPr>
          <a:lstStyle/>
          <a:p>
            <a:pPr algn="l">
              <a:defRPr/>
            </a:pPr>
            <a:r>
              <a:rPr lang="ko-KR" altLang="en-US" sz="619" dirty="0">
                <a:solidFill>
                  <a:schemeClr val="bg1"/>
                </a:solidFill>
                <a:latin typeface="맑은 고딕" panose="020B0503020000020004" pitchFamily="50" charset="-127"/>
              </a:rPr>
              <a:t>신규 실험 </a:t>
            </a:r>
            <a:r>
              <a:rPr lang="en-US" altLang="ko-KR" sz="619" dirty="0">
                <a:solidFill>
                  <a:schemeClr val="bg1"/>
                </a:solidFill>
                <a:latin typeface="맑은 고딕" panose="020B0503020000020004" pitchFamily="50" charset="-127"/>
              </a:rPr>
              <a:t>/ </a:t>
            </a:r>
            <a:r>
              <a:rPr lang="ko-KR" altLang="en-US" sz="619" dirty="0">
                <a:solidFill>
                  <a:schemeClr val="bg1"/>
                </a:solidFill>
                <a:latin typeface="맑은 고딕" panose="020B0503020000020004" pitchFamily="50" charset="-127"/>
              </a:rPr>
              <a:t>수탁 가공 테스트</a:t>
            </a:r>
            <a:r>
              <a:rPr lang="en-US" altLang="ko-KR" sz="619" dirty="0">
                <a:solidFill>
                  <a:schemeClr val="bg1"/>
                </a:solidFill>
                <a:latin typeface="맑은 고딕" panose="020B0503020000020004" pitchFamily="50" charset="-127"/>
              </a:rPr>
              <a:t>· </a:t>
            </a:r>
            <a:r>
              <a:rPr lang="ko-KR" altLang="en-US" sz="619" dirty="0">
                <a:solidFill>
                  <a:schemeClr val="bg1"/>
                </a:solidFill>
                <a:latin typeface="맑은 고딕" panose="020B0503020000020004" pitchFamily="50" charset="-127"/>
              </a:rPr>
              <a:t>의뢰표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33418" y="756139"/>
            <a:ext cx="1354015" cy="1615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32925">
              <a:defRPr/>
            </a:pPr>
            <a:r>
              <a:rPr lang="en-US" altLang="ko-KR" sz="450" b="1" dirty="0">
                <a:latin typeface="+mn-ea"/>
              </a:rPr>
              <a:t>      </a:t>
            </a:r>
            <a:r>
              <a:rPr lang="ko-KR" altLang="en-US" sz="450" b="1" dirty="0">
                <a:latin typeface="+mn-ea"/>
              </a:rPr>
              <a:t>년             월            일</a:t>
            </a:r>
            <a:endParaRPr lang="ko-KR" altLang="en-US" sz="450" dirty="0"/>
          </a:p>
        </p:txBody>
      </p:sp>
      <p:sp>
        <p:nvSpPr>
          <p:cNvPr id="21" name="TextBox 20"/>
          <p:cNvSpPr txBox="1"/>
          <p:nvPr/>
        </p:nvSpPr>
        <p:spPr>
          <a:xfrm>
            <a:off x="4274894" y="5188561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본사</a:t>
            </a:r>
            <a:endParaRPr lang="ko-KR" altLang="en-US" sz="591" dirty="0"/>
          </a:p>
        </p:txBody>
      </p:sp>
      <p:sp>
        <p:nvSpPr>
          <p:cNvPr id="22" name="TextBox 21"/>
          <p:cNvSpPr txBox="1"/>
          <p:nvPr/>
        </p:nvSpPr>
        <p:spPr>
          <a:xfrm>
            <a:off x="4281488" y="5299563"/>
            <a:ext cx="1423254" cy="48154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506" dirty="0">
                <a:latin typeface="+mn-ea"/>
              </a:rPr>
              <a:t>주소</a:t>
            </a:r>
            <a:r>
              <a:rPr lang="en-US" altLang="ko-KR" sz="506" dirty="0">
                <a:latin typeface="+mn-ea"/>
              </a:rPr>
              <a:t>. </a:t>
            </a:r>
            <a:r>
              <a:rPr lang="ko-KR" altLang="en-US" sz="506" dirty="0">
                <a:latin typeface="+mn-ea"/>
              </a:rPr>
              <a:t>부산광역시 기장군 정관면 예림</a:t>
            </a:r>
            <a:r>
              <a:rPr lang="en-US" altLang="ko-KR" sz="506" dirty="0">
                <a:latin typeface="+mn-ea"/>
              </a:rPr>
              <a:t>2</a:t>
            </a:r>
            <a:r>
              <a:rPr lang="ko-KR" altLang="en-US" sz="506" dirty="0">
                <a:latin typeface="+mn-ea"/>
              </a:rPr>
              <a:t>길 </a:t>
            </a:r>
            <a:r>
              <a:rPr lang="en-US" altLang="ko-KR" sz="506" dirty="0">
                <a:latin typeface="+mn-ea"/>
              </a:rPr>
              <a:t>36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051-727-7171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051-728-3048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280389" y="5686426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619" b="1" dirty="0">
                <a:latin typeface="+mn-ea"/>
              </a:rPr>
              <a:t>Head Office</a:t>
            </a:r>
            <a:endParaRPr lang="ko-KR" altLang="en-US" sz="591" dirty="0"/>
          </a:p>
        </p:txBody>
      </p:sp>
      <p:sp>
        <p:nvSpPr>
          <p:cNvPr id="24" name="TextBox 23"/>
          <p:cNvSpPr txBox="1"/>
          <p:nvPr/>
        </p:nvSpPr>
        <p:spPr>
          <a:xfrm>
            <a:off x="4282587" y="5790834"/>
            <a:ext cx="1826602" cy="5593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506" dirty="0">
                <a:latin typeface="+mn-ea"/>
              </a:rPr>
              <a:t>36, Yerim 2-gil, Jeonggwan-eup, Gijang-gun, Busan, Korea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+82-051-727-7171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+82-051-728-3048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  <a:p>
            <a:pPr defTabSz="632925">
              <a:defRPr/>
            </a:pPr>
            <a:endParaRPr lang="ko-KR" altLang="en-US" sz="506" dirty="0">
              <a:latin typeface="+mn-ea"/>
            </a:endParaRPr>
          </a:p>
        </p:txBody>
      </p:sp>
      <p:sp>
        <p:nvSpPr>
          <p:cNvPr id="17" name="부제목 2"/>
          <p:cNvSpPr txBox="1">
            <a:spLocks/>
          </p:cNvSpPr>
          <p:nvPr/>
        </p:nvSpPr>
        <p:spPr>
          <a:xfrm>
            <a:off x="4270497" y="900113"/>
            <a:ext cx="3644412" cy="3793881"/>
          </a:xfrm>
          <a:prstGeom prst="rect">
            <a:avLst/>
          </a:prstGeom>
          <a:solidFill>
            <a:schemeClr val="bg1"/>
          </a:solidFill>
        </p:spPr>
        <p:txBody>
          <a:bodyPr lIns="51435" tIns="25718" rIns="51435" bIns="25718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endParaRPr lang="en-US" altLang="ko-KR" sz="169" b="1" dirty="0">
              <a:latin typeface="+mn-ea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4347430" y="968253"/>
          <a:ext cx="3505088" cy="3515889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524134"/>
                <a:gridCol w="318014"/>
                <a:gridCol w="318014"/>
                <a:gridCol w="201335"/>
                <a:gridCol w="108689"/>
                <a:gridCol w="209325"/>
                <a:gridCol w="206441"/>
                <a:gridCol w="323187"/>
                <a:gridCol w="58289"/>
                <a:gridCol w="170378"/>
                <a:gridCol w="29053"/>
                <a:gridCol w="247013"/>
                <a:gridCol w="155188"/>
                <a:gridCol w="104532"/>
                <a:gridCol w="213482"/>
                <a:gridCol w="318014"/>
              </a:tblGrid>
              <a:tr h="10908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테스트목적  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94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주의사항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500" dirty="0"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94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현재건조조건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, </a:t>
                      </a:r>
                      <a:endParaRPr lang="en-US" altLang="ko-KR" sz="5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기종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500" dirty="0"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2639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원료조성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품명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경화온도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원료색상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1364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원료상태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함수율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altLang="ko-KR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WB% (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WB% (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제품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altLang="ko-KR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   용매명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baseline="0" dirty="0" smtClean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고형분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허용온도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입도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</a:t>
                      </a:r>
                      <a:r>
                        <a:rPr lang="ko-KR" altLang="en-US" sz="500" u="none" strike="noStrike" baseline="0" dirty="0" smtClean="0">
                          <a:effectLst/>
                          <a:latin typeface="+mn-ea"/>
                          <a:ea typeface="+mn-ea"/>
                        </a:rPr>
                        <a:t>겉보기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비중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</a:tr>
              <a:tr h="109084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고형분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비열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고형분 진비중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원료 </a:t>
                      </a:r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PH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   원료흡습성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altLang="ko-KR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열원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전압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v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Hz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5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원료위험성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독성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폭발성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·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발화성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그외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               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원료부착성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94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제품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함수율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WB%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제품희망입도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</a:tr>
              <a:tr h="16494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계획처리량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altLang="ko-KR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가동시간 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일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2050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테스트의뢰회사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부서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담당자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4948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주소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TEL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451">
                <a:tc gridSpan="3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6451">
                <a:tc gridSpan="3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테스트원료송부처   </a:t>
                      </a:r>
                      <a:r>
                        <a:rPr lang="ko-KR" altLang="en-US" sz="500" u="none" strike="noStrike" dirty="0" smtClean="0">
                          <a:effectLst/>
                          <a:latin typeface="+mn-ea"/>
                          <a:ea typeface="+mn-ea"/>
                        </a:rPr>
                        <a:t>발송지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ea"/>
                          <a:ea typeface="+mn-ea"/>
                        </a:rPr>
                        <a:t>부서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담당자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690"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주소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500" u="none" strike="noStrike" dirty="0">
                          <a:effectLst/>
                          <a:latin typeface="+mn-ea"/>
                          <a:ea typeface="+mn-ea"/>
                        </a:rPr>
                        <a:t>TEL</a:t>
                      </a:r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2690"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99F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800" dirty="0"/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13264">
                <a:tc gridSpan="16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■ 테스트 원료는 원칙적으로 의뢰주에 전량 반환합니다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폐사 시험실에 처분할 경우에는 유료가 됩니다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</a:tr>
              <a:tr h="77509"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ko-KR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09084">
                <a:tc gridSpan="16">
                  <a:txBody>
                    <a:bodyPr/>
                    <a:lstStyle/>
                    <a:p>
                      <a:pPr algn="l" fontAlgn="b"/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■ 테스트는 원칙상 유료입니다</a:t>
                      </a:r>
                      <a:r>
                        <a:rPr lang="en-US" altLang="ko-KR" sz="500" u="none" strike="noStrike" dirty="0">
                          <a:effectLst/>
                          <a:latin typeface="+mn-ea"/>
                          <a:ea typeface="+mn-ea"/>
                        </a:rPr>
                        <a:t>. </a:t>
                      </a:r>
                      <a:r>
                        <a:rPr lang="ko-KR" altLang="en-US" sz="500" u="none" strike="noStrike" dirty="0">
                          <a:effectLst/>
                          <a:latin typeface="+mn-ea"/>
                          <a:ea typeface="+mn-ea"/>
                        </a:rPr>
                        <a:t>상세한 내용은 당사 담당자에게 확인부탁드립니다</a:t>
                      </a:r>
                      <a:r>
                        <a:rPr lang="en-US" altLang="ko-KR" sz="500" u="none" strike="noStrike" dirty="0" smtClean="0">
                          <a:effectLst/>
                          <a:latin typeface="+mn-ea"/>
                          <a:ea typeface="+mn-ea"/>
                        </a:rPr>
                        <a:t>.</a:t>
                      </a:r>
                      <a:endParaRPr lang="en-US" altLang="ko-KR" sz="5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53" marR="3653" marT="3653" marB="0" anchor="b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ko-KR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95" marR="6495" marT="6495" marB="0" anchor="b"/>
                </a:tc>
              </a:tr>
            </a:tbl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5561867" y="4529138"/>
            <a:ext cx="1157288" cy="187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장우기계 주식회사 실험실 </a:t>
            </a:r>
            <a:endParaRPr lang="ko-KR" altLang="en-US" sz="591" dirty="0"/>
          </a:p>
        </p:txBody>
      </p:sp>
      <p:sp>
        <p:nvSpPr>
          <p:cNvPr id="8" name="직사각형 7"/>
          <p:cNvSpPr/>
          <p:nvPr/>
        </p:nvSpPr>
        <p:spPr>
          <a:xfrm>
            <a:off x="6598261" y="900113"/>
            <a:ext cx="1310054" cy="3626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632925">
              <a:defRPr/>
            </a:pPr>
            <a:endParaRPr lang="ko-KR" altLang="en-US" sz="1012" dirty="0"/>
          </a:p>
        </p:txBody>
      </p:sp>
      <p:sp>
        <p:nvSpPr>
          <p:cNvPr id="54" name="TextBox 53"/>
          <p:cNvSpPr txBox="1"/>
          <p:nvPr/>
        </p:nvSpPr>
        <p:spPr>
          <a:xfrm>
            <a:off x="6529021" y="975947"/>
            <a:ext cx="562659" cy="16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632925">
              <a:defRPr/>
            </a:pPr>
            <a:r>
              <a:rPr lang="ko-KR" altLang="en-US" sz="450" b="1" dirty="0">
                <a:latin typeface="+mn-ea"/>
              </a:rPr>
              <a:t>테스트 희망일</a:t>
            </a:r>
            <a:endParaRPr lang="ko-KR" altLang="en-US" sz="450" dirty="0"/>
          </a:p>
        </p:txBody>
      </p:sp>
      <p:sp>
        <p:nvSpPr>
          <p:cNvPr id="55" name="TextBox 54"/>
          <p:cNvSpPr txBox="1"/>
          <p:nvPr/>
        </p:nvSpPr>
        <p:spPr>
          <a:xfrm>
            <a:off x="6537814" y="1092445"/>
            <a:ext cx="1354015" cy="16158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defTabSz="632925">
              <a:defRPr/>
            </a:pPr>
            <a:r>
              <a:rPr lang="en-US" altLang="ko-KR" sz="450" b="1" dirty="0">
                <a:latin typeface="+mn-ea"/>
              </a:rPr>
              <a:t>      </a:t>
            </a:r>
            <a:r>
              <a:rPr lang="ko-KR" altLang="en-US" sz="450" b="1" dirty="0">
                <a:latin typeface="+mn-ea"/>
              </a:rPr>
              <a:t>년             월            일</a:t>
            </a:r>
            <a:endParaRPr lang="ko-KR" altLang="en-US" sz="450" dirty="0"/>
          </a:p>
        </p:txBody>
      </p:sp>
      <p:sp>
        <p:nvSpPr>
          <p:cNvPr id="56" name="TextBox 55"/>
          <p:cNvSpPr txBox="1"/>
          <p:nvPr/>
        </p:nvSpPr>
        <p:spPr>
          <a:xfrm>
            <a:off x="6148754" y="5188561"/>
            <a:ext cx="116278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ko-KR" altLang="en-US" sz="619" b="1" dirty="0">
                <a:latin typeface="+mn-ea"/>
              </a:rPr>
              <a:t>환경영업그룹</a:t>
            </a:r>
            <a:endParaRPr lang="ko-KR" altLang="en-US" sz="591" dirty="0"/>
          </a:p>
        </p:txBody>
      </p:sp>
      <p:sp>
        <p:nvSpPr>
          <p:cNvPr id="57" name="TextBox 56"/>
          <p:cNvSpPr txBox="1"/>
          <p:nvPr/>
        </p:nvSpPr>
        <p:spPr>
          <a:xfrm>
            <a:off x="6156448" y="5299563"/>
            <a:ext cx="1958852" cy="403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32925">
              <a:defRPr/>
            </a:pPr>
            <a:r>
              <a:rPr lang="ko-KR" altLang="en-US" sz="506" dirty="0">
                <a:latin typeface="+mn-ea"/>
              </a:rPr>
              <a:t>주소</a:t>
            </a:r>
            <a:r>
              <a:rPr lang="en-US" altLang="ko-KR" sz="506" dirty="0">
                <a:latin typeface="+mn-ea"/>
              </a:rPr>
              <a:t>. </a:t>
            </a:r>
            <a:r>
              <a:rPr lang="ko-KR" altLang="en-US" sz="506" dirty="0">
                <a:latin typeface="+mn-ea"/>
              </a:rPr>
              <a:t>서울특별시 구로구 경인로 </a:t>
            </a:r>
            <a:r>
              <a:rPr lang="en-US" altLang="ko-KR" sz="506" dirty="0">
                <a:latin typeface="+mn-ea"/>
              </a:rPr>
              <a:t>579 </a:t>
            </a:r>
            <a:r>
              <a:rPr lang="ko-KR" altLang="en-US" sz="506" dirty="0" smtClean="0">
                <a:latin typeface="+mn-ea"/>
              </a:rPr>
              <a:t>안성</a:t>
            </a:r>
            <a:r>
              <a:rPr lang="ko-KR" altLang="en-US" sz="506" dirty="0" smtClean="0">
                <a:latin typeface="+mn-ea"/>
              </a:rPr>
              <a:t>빌</a:t>
            </a:r>
            <a:r>
              <a:rPr lang="ko-KR" altLang="en-US" sz="506" dirty="0">
                <a:latin typeface="+mn-ea"/>
              </a:rPr>
              <a:t>딩</a:t>
            </a:r>
            <a:r>
              <a:rPr lang="ko-KR" altLang="en-US" sz="506" dirty="0" smtClean="0">
                <a:latin typeface="+mn-ea"/>
              </a:rPr>
              <a:t> </a:t>
            </a:r>
            <a:r>
              <a:rPr lang="en-US" altLang="ko-KR" sz="506" dirty="0" smtClean="0">
                <a:latin typeface="+mn-ea"/>
              </a:rPr>
              <a:t>A</a:t>
            </a:r>
            <a:r>
              <a:rPr lang="ko-KR" altLang="en-US" sz="506" dirty="0" smtClean="0">
                <a:latin typeface="+mn-ea"/>
              </a:rPr>
              <a:t>동 </a:t>
            </a:r>
            <a:r>
              <a:rPr lang="en-US" altLang="ko-KR" sz="506" dirty="0" smtClean="0">
                <a:latin typeface="+mn-ea"/>
              </a:rPr>
              <a:t>412</a:t>
            </a:r>
            <a:r>
              <a:rPr lang="ko-KR" altLang="en-US" sz="506" dirty="0" smtClean="0">
                <a:latin typeface="+mn-ea"/>
              </a:rPr>
              <a:t>호</a:t>
            </a:r>
            <a:endParaRPr lang="en-US" altLang="ko-KR" sz="506" dirty="0">
              <a:latin typeface="+mn-ea"/>
            </a:endParaRP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02-2678-3840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02-2678-3841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155348" y="5686426"/>
            <a:ext cx="1471613" cy="18761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619" b="1" dirty="0">
                <a:latin typeface="+mn-ea"/>
              </a:rPr>
              <a:t>Environment Sales Group Office</a:t>
            </a:r>
            <a:endParaRPr lang="ko-KR" altLang="en-US" sz="591" dirty="0"/>
          </a:p>
        </p:txBody>
      </p:sp>
      <p:sp>
        <p:nvSpPr>
          <p:cNvPr id="59" name="TextBox 58"/>
          <p:cNvSpPr txBox="1"/>
          <p:nvPr/>
        </p:nvSpPr>
        <p:spPr>
          <a:xfrm>
            <a:off x="6157546" y="5790834"/>
            <a:ext cx="1826602" cy="403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32925">
              <a:defRPr/>
            </a:pPr>
            <a:r>
              <a:rPr lang="en-US" altLang="ko-KR" sz="506" dirty="0">
                <a:latin typeface="+mn-ea"/>
              </a:rPr>
              <a:t>#</a:t>
            </a:r>
            <a:r>
              <a:rPr lang="en-US" altLang="ko-KR" sz="506" dirty="0" smtClean="0">
                <a:latin typeface="+mn-ea"/>
              </a:rPr>
              <a:t>412, </a:t>
            </a:r>
            <a:r>
              <a:rPr lang="en-US" altLang="ko-KR" sz="506" dirty="0">
                <a:latin typeface="+mn-ea"/>
              </a:rPr>
              <a:t>579, Gyeongin-ro, Guro-gu, Seoul, Korea 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TEL. 02-2678-3840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FAX. 02-2678-3841</a:t>
            </a:r>
          </a:p>
          <a:p>
            <a:pPr defTabSz="632925">
              <a:defRPr/>
            </a:pPr>
            <a:r>
              <a:rPr lang="en-US" altLang="ko-KR" sz="506" dirty="0">
                <a:latin typeface="+mn-ea"/>
              </a:rPr>
              <a:t>E-MAIL. </a:t>
            </a:r>
            <a:r>
              <a:rPr lang="en-US" altLang="ko-KR" sz="506" dirty="0">
                <a:latin typeface="+mn-ea"/>
                <a:hlinkClick r:id="rId2" tooltip="관리자 이메일"/>
              </a:rPr>
              <a:t>jangwoo@jangwoo.com</a:t>
            </a:r>
            <a:endParaRPr lang="en-US" altLang="ko-KR" sz="506" dirty="0">
              <a:latin typeface="+mn-ea"/>
            </a:endParaRPr>
          </a:p>
        </p:txBody>
      </p:sp>
      <p:pic>
        <p:nvPicPr>
          <p:cNvPr id="116014" name="_x352420888" descr="EMB00000b2839b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40986" y="4815987"/>
            <a:ext cx="1074860" cy="349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299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557</Words>
  <Application>Microsoft Office PowerPoint</Application>
  <PresentationFormat>사용자 지정</PresentationFormat>
  <Paragraphs>372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Theme</vt:lpstr>
      <vt:lpstr>견적 요청서</vt:lpstr>
      <vt:lpstr>기술 문의 요청서</vt:lpstr>
      <vt:lpstr>신규 실험 / 수탁 가공 테스트· 의뢰표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‘We deliver happy process solutions!’</dc:title>
  <dc:creator>Microsoft account</dc:creator>
  <cp:lastModifiedBy>User</cp:lastModifiedBy>
  <cp:revision>16</cp:revision>
  <dcterms:created xsi:type="dcterms:W3CDTF">2017-04-16T06:13:43Z</dcterms:created>
  <dcterms:modified xsi:type="dcterms:W3CDTF">2020-02-21T06:19:05Z</dcterms:modified>
</cp:coreProperties>
</file>